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0" r:id="rId6"/>
    <p:sldId id="271" r:id="rId7"/>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2" y="10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0223" y="276985"/>
            <a:ext cx="8083552" cy="56705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5/23/2019</a:t>
            </a:fld>
            <a:endParaRPr lang="en-US"/>
          </a:p>
        </p:txBody>
      </p:sp>
      <p:sp>
        <p:nvSpPr>
          <p:cNvPr id="6" name="Holder 6"/>
          <p:cNvSpPr>
            <a:spLocks noGrp="1"/>
          </p:cNvSpPr>
          <p:nvPr>
            <p:ph type="sldNum" sz="quarter" idx="7"/>
          </p:nvPr>
        </p:nvSpPr>
        <p:spPr/>
        <p:txBody>
          <a:bodyPr lIns="0" tIns="0" rIns="0" bIns="0"/>
          <a:lstStyle>
            <a:lvl1pPr>
              <a:defRPr sz="1000" b="0" i="0">
                <a:solidFill>
                  <a:srgbClr val="585858"/>
                </a:solidFill>
                <a:latin typeface="Arial"/>
                <a:cs typeface="Arial"/>
              </a:defRPr>
            </a:lvl1pPr>
          </a:lstStyle>
          <a:p>
            <a:pPr marL="95885">
              <a:lnSpc>
                <a:spcPct val="100000"/>
              </a:lnSpc>
              <a:spcBef>
                <a:spcPts val="5"/>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5/23/2019</a:t>
            </a:fld>
            <a:endParaRPr lang="en-US"/>
          </a:p>
        </p:txBody>
      </p:sp>
      <p:sp>
        <p:nvSpPr>
          <p:cNvPr id="6" name="Holder 6"/>
          <p:cNvSpPr>
            <a:spLocks noGrp="1"/>
          </p:cNvSpPr>
          <p:nvPr>
            <p:ph type="sldNum" sz="quarter" idx="7"/>
          </p:nvPr>
        </p:nvSpPr>
        <p:spPr/>
        <p:txBody>
          <a:bodyPr lIns="0" tIns="0" rIns="0" bIns="0"/>
          <a:lstStyle>
            <a:lvl1pPr>
              <a:defRPr sz="1000" b="0" i="0">
                <a:solidFill>
                  <a:srgbClr val="585858"/>
                </a:solidFill>
                <a:latin typeface="Arial"/>
                <a:cs typeface="Arial"/>
              </a:defRPr>
            </a:lvl1pPr>
          </a:lstStyle>
          <a:p>
            <a:pPr marL="95885">
              <a:lnSpc>
                <a:spcPct val="100000"/>
              </a:lnSpc>
              <a:spcBef>
                <a:spcPts val="5"/>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941467" y="1757421"/>
            <a:ext cx="3008629" cy="3015615"/>
          </a:xfrm>
          <a:prstGeom prst="rect">
            <a:avLst/>
          </a:prstGeom>
        </p:spPr>
        <p:txBody>
          <a:bodyPr wrap="square" lIns="0" tIns="0" rIns="0" bIns="0">
            <a:spAutoFit/>
          </a:bodyPr>
          <a:lstStyle>
            <a:lvl1pPr>
              <a:defRPr sz="280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5/23/2019</a:t>
            </a:fld>
            <a:endParaRPr lang="en-US"/>
          </a:p>
        </p:txBody>
      </p:sp>
      <p:sp>
        <p:nvSpPr>
          <p:cNvPr id="7" name="Holder 7"/>
          <p:cNvSpPr>
            <a:spLocks noGrp="1"/>
          </p:cNvSpPr>
          <p:nvPr>
            <p:ph type="sldNum" sz="quarter" idx="7"/>
          </p:nvPr>
        </p:nvSpPr>
        <p:spPr/>
        <p:txBody>
          <a:bodyPr lIns="0" tIns="0" rIns="0" bIns="0"/>
          <a:lstStyle>
            <a:lvl1pPr>
              <a:defRPr sz="1000" b="0" i="0">
                <a:solidFill>
                  <a:srgbClr val="585858"/>
                </a:solidFill>
                <a:latin typeface="Arial"/>
                <a:cs typeface="Arial"/>
              </a:defRPr>
            </a:lvl1pPr>
          </a:lstStyle>
          <a:p>
            <a:pPr marL="95885">
              <a:lnSpc>
                <a:spcPct val="100000"/>
              </a:lnSpc>
              <a:spcBef>
                <a:spcPts val="5"/>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5/23/2019</a:t>
            </a:fld>
            <a:endParaRPr lang="en-US"/>
          </a:p>
        </p:txBody>
      </p:sp>
      <p:sp>
        <p:nvSpPr>
          <p:cNvPr id="5" name="Holder 5"/>
          <p:cNvSpPr>
            <a:spLocks noGrp="1"/>
          </p:cNvSpPr>
          <p:nvPr>
            <p:ph type="sldNum" sz="quarter" idx="7"/>
          </p:nvPr>
        </p:nvSpPr>
        <p:spPr/>
        <p:txBody>
          <a:bodyPr lIns="0" tIns="0" rIns="0" bIns="0"/>
          <a:lstStyle>
            <a:lvl1pPr>
              <a:defRPr sz="1000" b="0" i="0">
                <a:solidFill>
                  <a:srgbClr val="585858"/>
                </a:solidFill>
                <a:latin typeface="Arial"/>
                <a:cs typeface="Arial"/>
              </a:defRPr>
            </a:lvl1pPr>
          </a:lstStyle>
          <a:p>
            <a:pPr marL="95885">
              <a:lnSpc>
                <a:spcPct val="100000"/>
              </a:lnSpc>
              <a:spcBef>
                <a:spcPts val="5"/>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5/23/2019</a:t>
            </a:fld>
            <a:endParaRPr lang="en-US"/>
          </a:p>
        </p:txBody>
      </p:sp>
      <p:sp>
        <p:nvSpPr>
          <p:cNvPr id="4" name="Holder 4"/>
          <p:cNvSpPr>
            <a:spLocks noGrp="1"/>
          </p:cNvSpPr>
          <p:nvPr>
            <p:ph type="sldNum" sz="quarter" idx="7"/>
          </p:nvPr>
        </p:nvSpPr>
        <p:spPr/>
        <p:txBody>
          <a:bodyPr lIns="0" tIns="0" rIns="0" bIns="0"/>
          <a:lstStyle>
            <a:lvl1pPr>
              <a:defRPr sz="1000" b="0" i="0">
                <a:solidFill>
                  <a:srgbClr val="585858"/>
                </a:solidFill>
                <a:latin typeface="Arial"/>
                <a:cs typeface="Arial"/>
              </a:defRPr>
            </a:lvl1pPr>
          </a:lstStyle>
          <a:p>
            <a:pPr marL="95885">
              <a:lnSpc>
                <a:spcPct val="100000"/>
              </a:lnSpc>
              <a:spcBef>
                <a:spcPts val="5"/>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724" y="519683"/>
            <a:ext cx="8374551" cy="553085"/>
          </a:xfrm>
          <a:prstGeom prst="rect">
            <a:avLst/>
          </a:prstGeom>
        </p:spPr>
        <p:txBody>
          <a:bodyPr wrap="square" lIns="0" tIns="0" rIns="0" bIns="0">
            <a:spAutoFit/>
          </a:bodyPr>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a:xfrm>
            <a:off x="475824" y="981515"/>
            <a:ext cx="8192351" cy="3000375"/>
          </a:xfrm>
          <a:prstGeom prst="rect">
            <a:avLst/>
          </a:prstGeom>
        </p:spPr>
        <p:txBody>
          <a:bodyPr wrap="square" lIns="0" tIns="0" rIns="0" bIns="0">
            <a:spAutoFit/>
          </a:bodyPr>
          <a:lstStyle>
            <a:lvl1pPr>
              <a:defRPr sz="2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5/23/2019</a:t>
            </a:fld>
            <a:endParaRPr lang="en-US"/>
          </a:p>
        </p:txBody>
      </p:sp>
      <p:sp>
        <p:nvSpPr>
          <p:cNvPr id="6" name="Holder 6"/>
          <p:cNvSpPr>
            <a:spLocks noGrp="1"/>
          </p:cNvSpPr>
          <p:nvPr>
            <p:ph type="sldNum" sz="quarter" idx="7"/>
          </p:nvPr>
        </p:nvSpPr>
        <p:spPr>
          <a:xfrm>
            <a:off x="8769413" y="4777380"/>
            <a:ext cx="192404" cy="167639"/>
          </a:xfrm>
          <a:prstGeom prst="rect">
            <a:avLst/>
          </a:prstGeom>
        </p:spPr>
        <p:txBody>
          <a:bodyPr wrap="square" lIns="0" tIns="0" rIns="0" bIns="0">
            <a:spAutoFit/>
          </a:bodyPr>
          <a:lstStyle>
            <a:lvl1pPr>
              <a:defRPr sz="1000" b="0" i="0">
                <a:solidFill>
                  <a:srgbClr val="585858"/>
                </a:solidFill>
                <a:latin typeface="Arial"/>
                <a:cs typeface="Arial"/>
              </a:defRPr>
            </a:lvl1pPr>
          </a:lstStyle>
          <a:p>
            <a:pPr marL="95885">
              <a:lnSpc>
                <a:spcPct val="100000"/>
              </a:lnSpc>
              <a:spcBef>
                <a:spcPts val="5"/>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3089" y="612229"/>
            <a:ext cx="6920230" cy="1590179"/>
          </a:xfrm>
          <a:prstGeom prst="rect">
            <a:avLst/>
          </a:prstGeom>
        </p:spPr>
        <p:txBody>
          <a:bodyPr vert="horz" wrap="square" lIns="0" tIns="0" rIns="0" bIns="0" rtlCol="0">
            <a:spAutoFit/>
          </a:bodyPr>
          <a:lstStyle/>
          <a:p>
            <a:pPr marL="12700" marR="5080" indent="-12700" algn="ctr">
              <a:lnSpc>
                <a:spcPts val="6220"/>
              </a:lnSpc>
            </a:pPr>
            <a:r>
              <a:rPr lang="en-US" sz="5200" b="0" spc="-5" dirty="0">
                <a:latin typeface="Arial"/>
                <a:cs typeface="Arial"/>
              </a:rPr>
              <a:t>Henry Viscardi School</a:t>
            </a:r>
            <a:br>
              <a:rPr lang="en-US" sz="5200" b="0" spc="-5" dirty="0">
                <a:latin typeface="Arial"/>
                <a:cs typeface="Arial"/>
              </a:rPr>
            </a:br>
            <a:r>
              <a:rPr sz="5200" b="0" spc="-5" dirty="0">
                <a:latin typeface="Arial"/>
                <a:cs typeface="Arial"/>
              </a:rPr>
              <a:t>Smart Schools</a:t>
            </a:r>
            <a:r>
              <a:rPr sz="5200" b="0" spc="-35" dirty="0">
                <a:latin typeface="Arial"/>
                <a:cs typeface="Arial"/>
              </a:rPr>
              <a:t> </a:t>
            </a:r>
            <a:r>
              <a:rPr sz="5200" b="0" spc="-5" dirty="0">
                <a:latin typeface="Arial"/>
                <a:cs typeface="Arial"/>
              </a:rPr>
              <a:t>Initiative</a:t>
            </a:r>
            <a:endParaRPr sz="5200" dirty="0">
              <a:latin typeface="Arial"/>
              <a:cs typeface="Arial"/>
            </a:endParaRPr>
          </a:p>
        </p:txBody>
      </p:sp>
      <p:sp>
        <p:nvSpPr>
          <p:cNvPr id="3" name="object 3"/>
          <p:cNvSpPr txBox="1"/>
          <p:nvPr/>
        </p:nvSpPr>
        <p:spPr>
          <a:xfrm>
            <a:off x="2445385" y="3028950"/>
            <a:ext cx="4253230" cy="861774"/>
          </a:xfrm>
          <a:prstGeom prst="rect">
            <a:avLst/>
          </a:prstGeom>
        </p:spPr>
        <p:txBody>
          <a:bodyPr vert="horz" wrap="square" lIns="0" tIns="0" rIns="0" bIns="0" rtlCol="0">
            <a:spAutoFit/>
          </a:bodyPr>
          <a:lstStyle/>
          <a:p>
            <a:pPr marR="5080" algn="ctr">
              <a:lnSpc>
                <a:spcPct val="100400"/>
              </a:lnSpc>
            </a:pPr>
            <a:r>
              <a:rPr lang="en-US" sz="2800" spc="-5" dirty="0">
                <a:solidFill>
                  <a:srgbClr val="585858"/>
                </a:solidFill>
                <a:latin typeface="Arial"/>
                <a:cs typeface="Arial"/>
              </a:rPr>
              <a:t>HVS</a:t>
            </a:r>
            <a:r>
              <a:rPr sz="2800" spc="-5" dirty="0">
                <a:solidFill>
                  <a:srgbClr val="585858"/>
                </a:solidFill>
                <a:latin typeface="Arial"/>
                <a:cs typeface="Arial"/>
              </a:rPr>
              <a:t> Board Presentation  </a:t>
            </a:r>
            <a:r>
              <a:rPr lang="en-US" sz="2800" spc="-5" dirty="0">
                <a:solidFill>
                  <a:srgbClr val="585858"/>
                </a:solidFill>
                <a:latin typeface="Arial"/>
                <a:cs typeface="Arial"/>
              </a:rPr>
              <a:t>February 5, 2019</a:t>
            </a:r>
            <a:endParaRPr sz="2800" dirty="0">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635" rIns="0" bIns="0" rtlCol="0">
            <a:spAutoFit/>
          </a:bodyPr>
          <a:lstStyle/>
          <a:p>
            <a:pPr marL="95885">
              <a:lnSpc>
                <a:spcPct val="100000"/>
              </a:lnSpc>
              <a:spcBef>
                <a:spcPts val="5"/>
              </a:spcBef>
            </a:pPr>
            <a:fld id="{81D60167-4931-47E6-BA6A-407CBD079E47}" type="slidenum">
              <a:rPr spc="-5" dirty="0"/>
              <a:t>1</a:t>
            </a:fld>
            <a:endParaRPr spc="-5" dirty="0"/>
          </a:p>
        </p:txBody>
      </p:sp>
      <p:pic>
        <p:nvPicPr>
          <p:cNvPr id="6" name="Picture 5">
            <a:extLst>
              <a:ext uri="{FF2B5EF4-FFF2-40B4-BE49-F238E27FC236}">
                <a16:creationId xmlns:a16="http://schemas.microsoft.com/office/drawing/2014/main" id="{E75BA395-E1B9-4C17-B4EA-DB09916AFE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1" y="4248150"/>
            <a:ext cx="2942132" cy="8229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635" rIns="0" bIns="0" rtlCol="0">
            <a:spAutoFit/>
          </a:bodyPr>
          <a:lstStyle/>
          <a:p>
            <a:pPr marL="95885">
              <a:lnSpc>
                <a:spcPct val="100000"/>
              </a:lnSpc>
              <a:spcBef>
                <a:spcPts val="5"/>
              </a:spcBef>
            </a:pPr>
            <a:fld id="{81D60167-4931-47E6-BA6A-407CBD079E47}" type="slidenum">
              <a:rPr spc="-5" dirty="0"/>
              <a:t>2</a:t>
            </a:fld>
            <a:endParaRPr spc="-5" dirty="0"/>
          </a:p>
        </p:txBody>
      </p:sp>
      <p:sp>
        <p:nvSpPr>
          <p:cNvPr id="2" name="object 2"/>
          <p:cNvSpPr txBox="1">
            <a:spLocks noGrp="1"/>
          </p:cNvSpPr>
          <p:nvPr>
            <p:ph type="title"/>
          </p:nvPr>
        </p:nvSpPr>
        <p:spPr>
          <a:xfrm>
            <a:off x="1512913" y="527056"/>
            <a:ext cx="6113145" cy="792480"/>
          </a:xfrm>
          <a:prstGeom prst="rect">
            <a:avLst/>
          </a:prstGeom>
        </p:spPr>
        <p:txBody>
          <a:bodyPr vert="horz" wrap="square" lIns="0" tIns="0" rIns="0" bIns="0" rtlCol="0">
            <a:spAutoFit/>
          </a:bodyPr>
          <a:lstStyle/>
          <a:p>
            <a:pPr marL="12700">
              <a:lnSpc>
                <a:spcPct val="100000"/>
              </a:lnSpc>
            </a:pPr>
            <a:r>
              <a:rPr sz="5200" b="0" spc="-5" dirty="0">
                <a:latin typeface="Arial"/>
                <a:cs typeface="Arial"/>
              </a:rPr>
              <a:t>Smart Bond</a:t>
            </a:r>
            <a:r>
              <a:rPr sz="5200" b="0" spc="-50" dirty="0">
                <a:latin typeface="Arial"/>
                <a:cs typeface="Arial"/>
              </a:rPr>
              <a:t> </a:t>
            </a:r>
            <a:r>
              <a:rPr sz="5200" b="0" spc="-5" dirty="0">
                <a:latin typeface="Arial"/>
                <a:cs typeface="Arial"/>
              </a:rPr>
              <a:t>Initiative</a:t>
            </a:r>
            <a:endParaRPr sz="5200">
              <a:latin typeface="Arial"/>
              <a:cs typeface="Arial"/>
            </a:endParaRPr>
          </a:p>
        </p:txBody>
      </p:sp>
      <p:sp>
        <p:nvSpPr>
          <p:cNvPr id="3" name="object 3"/>
          <p:cNvSpPr txBox="1"/>
          <p:nvPr/>
        </p:nvSpPr>
        <p:spPr>
          <a:xfrm>
            <a:off x="646333" y="1638990"/>
            <a:ext cx="7847330" cy="2588895"/>
          </a:xfrm>
          <a:prstGeom prst="rect">
            <a:avLst/>
          </a:prstGeom>
        </p:spPr>
        <p:txBody>
          <a:bodyPr vert="horz" wrap="square" lIns="0" tIns="0" rIns="0" bIns="0" rtlCol="0">
            <a:spAutoFit/>
          </a:bodyPr>
          <a:lstStyle/>
          <a:p>
            <a:pPr marL="12065" marR="5080" algn="ctr">
              <a:lnSpc>
                <a:spcPct val="100400"/>
              </a:lnSpc>
            </a:pPr>
            <a:r>
              <a:rPr sz="2800" spc="-5" dirty="0">
                <a:latin typeface="Arial"/>
                <a:cs typeface="Arial"/>
              </a:rPr>
              <a:t>Passed by New York Voters in November of 2014  Awarded $2 Billion to all public schools based on  enrollment and state aid</a:t>
            </a:r>
            <a:r>
              <a:rPr sz="2800" spc="15" dirty="0">
                <a:latin typeface="Arial"/>
                <a:cs typeface="Arial"/>
              </a:rPr>
              <a:t> </a:t>
            </a:r>
            <a:r>
              <a:rPr sz="2800" spc="-5" dirty="0">
                <a:latin typeface="Arial"/>
                <a:cs typeface="Arial"/>
              </a:rPr>
              <a:t>formula</a:t>
            </a:r>
            <a:endParaRPr sz="2800" dirty="0">
              <a:latin typeface="Arial"/>
              <a:cs typeface="Arial"/>
            </a:endParaRPr>
          </a:p>
          <a:p>
            <a:pPr>
              <a:lnSpc>
                <a:spcPct val="100000"/>
              </a:lnSpc>
              <a:spcBef>
                <a:spcPts val="55"/>
              </a:spcBef>
            </a:pPr>
            <a:endParaRPr sz="2900" dirty="0">
              <a:latin typeface="Times New Roman"/>
              <a:cs typeface="Times New Roman"/>
            </a:endParaRPr>
          </a:p>
          <a:p>
            <a:pPr marL="635" algn="ctr">
              <a:lnSpc>
                <a:spcPct val="100000"/>
              </a:lnSpc>
            </a:pPr>
            <a:r>
              <a:rPr lang="en-US" sz="2800" spc="-5" dirty="0">
                <a:latin typeface="Arial"/>
                <a:cs typeface="Arial"/>
              </a:rPr>
              <a:t>Henry Viscardi School a</a:t>
            </a:r>
            <a:r>
              <a:rPr sz="2800" spc="-5" dirty="0">
                <a:latin typeface="Arial"/>
                <a:cs typeface="Arial"/>
              </a:rPr>
              <a:t>llocation</a:t>
            </a:r>
            <a:r>
              <a:rPr sz="2800" spc="30" dirty="0">
                <a:latin typeface="Arial"/>
                <a:cs typeface="Arial"/>
              </a:rPr>
              <a:t> </a:t>
            </a:r>
            <a:r>
              <a:rPr sz="2800" spc="-5" dirty="0">
                <a:latin typeface="Arial"/>
                <a:cs typeface="Arial"/>
              </a:rPr>
              <a:t>is</a:t>
            </a:r>
            <a:endParaRPr sz="2800" dirty="0">
              <a:latin typeface="Arial"/>
              <a:cs typeface="Arial"/>
            </a:endParaRPr>
          </a:p>
          <a:p>
            <a:pPr marL="3175" algn="ctr">
              <a:lnSpc>
                <a:spcPct val="100000"/>
              </a:lnSpc>
              <a:spcBef>
                <a:spcPts val="15"/>
              </a:spcBef>
            </a:pPr>
            <a:r>
              <a:rPr sz="2800" spc="-5" dirty="0">
                <a:latin typeface="Arial"/>
                <a:cs typeface="Arial"/>
              </a:rPr>
              <a:t>$</a:t>
            </a:r>
            <a:r>
              <a:rPr lang="en-US" sz="2800" spc="-5" dirty="0">
                <a:latin typeface="Arial"/>
                <a:cs typeface="Arial"/>
              </a:rPr>
              <a:t>52,195</a:t>
            </a:r>
            <a:endParaRPr sz="2800" dirty="0">
              <a:latin typeface="Arial"/>
              <a:cs typeface="Arial"/>
            </a:endParaRPr>
          </a:p>
        </p:txBody>
      </p:sp>
      <p:pic>
        <p:nvPicPr>
          <p:cNvPr id="5" name="Picture 4">
            <a:extLst>
              <a:ext uri="{FF2B5EF4-FFF2-40B4-BE49-F238E27FC236}">
                <a16:creationId xmlns:a16="http://schemas.microsoft.com/office/drawing/2014/main" id="{8F1AF8DD-5065-4D40-ADAF-4084A27459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1" y="4248150"/>
            <a:ext cx="2942132" cy="8229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635" rIns="0" bIns="0" rtlCol="0">
            <a:spAutoFit/>
          </a:bodyPr>
          <a:lstStyle/>
          <a:p>
            <a:pPr marL="95885">
              <a:lnSpc>
                <a:spcPct val="100000"/>
              </a:lnSpc>
              <a:spcBef>
                <a:spcPts val="5"/>
              </a:spcBef>
            </a:pPr>
            <a:fld id="{81D60167-4931-47E6-BA6A-407CBD079E47}" type="slidenum">
              <a:rPr spc="-5" dirty="0"/>
              <a:t>3</a:t>
            </a:fld>
            <a:endParaRPr spc="-5" dirty="0"/>
          </a:p>
        </p:txBody>
      </p:sp>
      <p:sp>
        <p:nvSpPr>
          <p:cNvPr id="2" name="object 2"/>
          <p:cNvSpPr txBox="1">
            <a:spLocks noGrp="1"/>
          </p:cNvSpPr>
          <p:nvPr>
            <p:ph type="title"/>
          </p:nvPr>
        </p:nvSpPr>
        <p:spPr>
          <a:xfrm>
            <a:off x="1090113" y="587759"/>
            <a:ext cx="6958965" cy="567055"/>
          </a:xfrm>
          <a:prstGeom prst="rect">
            <a:avLst/>
          </a:prstGeom>
        </p:spPr>
        <p:txBody>
          <a:bodyPr vert="horz" wrap="square" lIns="0" tIns="0" rIns="0" bIns="0" rtlCol="0">
            <a:spAutoFit/>
          </a:bodyPr>
          <a:lstStyle/>
          <a:p>
            <a:pPr marL="12700">
              <a:lnSpc>
                <a:spcPct val="100000"/>
              </a:lnSpc>
            </a:pPr>
            <a:r>
              <a:rPr sz="3600" b="0" spc="-5" dirty="0">
                <a:latin typeface="Arial"/>
                <a:cs typeface="Arial"/>
              </a:rPr>
              <a:t>Rules for these use of these</a:t>
            </a:r>
            <a:r>
              <a:rPr sz="3600" b="0" spc="10" dirty="0">
                <a:latin typeface="Arial"/>
                <a:cs typeface="Arial"/>
              </a:rPr>
              <a:t> </a:t>
            </a:r>
            <a:r>
              <a:rPr sz="3600" b="0" spc="-5" dirty="0">
                <a:latin typeface="Arial"/>
                <a:cs typeface="Arial"/>
              </a:rPr>
              <a:t>funds</a:t>
            </a:r>
            <a:endParaRPr sz="3600">
              <a:latin typeface="Arial"/>
              <a:cs typeface="Arial"/>
            </a:endParaRPr>
          </a:p>
        </p:txBody>
      </p:sp>
      <p:sp>
        <p:nvSpPr>
          <p:cNvPr id="3" name="object 3"/>
          <p:cNvSpPr txBox="1"/>
          <p:nvPr/>
        </p:nvSpPr>
        <p:spPr>
          <a:xfrm>
            <a:off x="982922" y="1424047"/>
            <a:ext cx="1962150" cy="443865"/>
          </a:xfrm>
          <a:prstGeom prst="rect">
            <a:avLst/>
          </a:prstGeom>
        </p:spPr>
        <p:txBody>
          <a:bodyPr vert="horz" wrap="square" lIns="0" tIns="0" rIns="0" bIns="0" rtlCol="0">
            <a:spAutoFit/>
          </a:bodyPr>
          <a:lstStyle/>
          <a:p>
            <a:pPr marL="12700">
              <a:lnSpc>
                <a:spcPct val="100000"/>
              </a:lnSpc>
            </a:pPr>
            <a:r>
              <a:rPr lang="en-US" sz="2800" spc="-5" dirty="0">
                <a:latin typeface="Arial"/>
                <a:cs typeface="Arial"/>
              </a:rPr>
              <a:t>4</a:t>
            </a:r>
            <a:r>
              <a:rPr sz="2800" spc="-60" dirty="0">
                <a:latin typeface="Arial"/>
                <a:cs typeface="Arial"/>
              </a:rPr>
              <a:t> </a:t>
            </a:r>
            <a:r>
              <a:rPr sz="2800" spc="-5" dirty="0">
                <a:latin typeface="Arial"/>
                <a:cs typeface="Arial"/>
              </a:rPr>
              <a:t>categories</a:t>
            </a:r>
            <a:endParaRPr sz="2800" dirty="0">
              <a:latin typeface="Arial"/>
              <a:cs typeface="Arial"/>
            </a:endParaRPr>
          </a:p>
        </p:txBody>
      </p:sp>
      <p:sp>
        <p:nvSpPr>
          <p:cNvPr id="4" name="object 4"/>
          <p:cNvSpPr txBox="1"/>
          <p:nvPr/>
        </p:nvSpPr>
        <p:spPr>
          <a:xfrm>
            <a:off x="4634915" y="1317755"/>
            <a:ext cx="4018915" cy="2580322"/>
          </a:xfrm>
          <a:prstGeom prst="rect">
            <a:avLst/>
          </a:prstGeom>
        </p:spPr>
        <p:txBody>
          <a:bodyPr vert="horz" wrap="square" lIns="0" tIns="0" rIns="0" bIns="0" rtlCol="0">
            <a:spAutoFit/>
          </a:bodyPr>
          <a:lstStyle/>
          <a:p>
            <a:pPr marL="348615" indent="-335915">
              <a:lnSpc>
                <a:spcPts val="2865"/>
              </a:lnSpc>
              <a:buFont typeface="Arial Unicode MS"/>
              <a:buChar char="▪"/>
              <a:tabLst>
                <a:tab pos="348615" algn="l"/>
                <a:tab pos="349250" algn="l"/>
              </a:tabLst>
            </a:pPr>
            <a:r>
              <a:rPr lang="en-US" sz="2400" spc="-5" dirty="0">
                <a:latin typeface="Arial"/>
                <a:cs typeface="Arial"/>
              </a:rPr>
              <a:t>School Connectivity</a:t>
            </a:r>
            <a:endParaRPr sz="2400" dirty="0">
              <a:latin typeface="Arial"/>
              <a:cs typeface="Arial"/>
            </a:endParaRPr>
          </a:p>
          <a:p>
            <a:pPr marL="348615" indent="-335915">
              <a:lnSpc>
                <a:spcPts val="2850"/>
              </a:lnSpc>
              <a:buFont typeface="Arial Unicode MS"/>
              <a:buChar char="▪"/>
              <a:tabLst>
                <a:tab pos="348615" algn="l"/>
                <a:tab pos="349250" algn="l"/>
              </a:tabLst>
            </a:pPr>
            <a:r>
              <a:rPr sz="2400" spc="-5" dirty="0">
                <a:latin typeface="Arial"/>
                <a:cs typeface="Arial"/>
              </a:rPr>
              <a:t>Classroom</a:t>
            </a:r>
            <a:r>
              <a:rPr sz="2400" spc="-20" dirty="0">
                <a:latin typeface="Arial"/>
                <a:cs typeface="Arial"/>
              </a:rPr>
              <a:t> </a:t>
            </a:r>
            <a:r>
              <a:rPr sz="2400" spc="-5" dirty="0">
                <a:latin typeface="Arial"/>
                <a:cs typeface="Arial"/>
              </a:rPr>
              <a:t>Technology</a:t>
            </a:r>
            <a:endParaRPr sz="2400" dirty="0">
              <a:latin typeface="Arial"/>
              <a:cs typeface="Arial"/>
            </a:endParaRPr>
          </a:p>
          <a:p>
            <a:pPr marL="348615" marR="1240790" indent="-335915">
              <a:lnSpc>
                <a:spcPts val="2850"/>
              </a:lnSpc>
              <a:buFont typeface="Arial Unicode MS"/>
              <a:buChar char="▪"/>
              <a:tabLst>
                <a:tab pos="348615" algn="l"/>
                <a:tab pos="349250" algn="l"/>
              </a:tabLst>
            </a:pPr>
            <a:r>
              <a:rPr lang="en-US" sz="2400" spc="-5" dirty="0">
                <a:latin typeface="Arial"/>
                <a:cs typeface="Arial"/>
              </a:rPr>
              <a:t>Replacement of Transportable Classroom Units</a:t>
            </a:r>
          </a:p>
          <a:p>
            <a:pPr marL="348615" marR="1240790" indent="-335915">
              <a:lnSpc>
                <a:spcPts val="2850"/>
              </a:lnSpc>
              <a:buFont typeface="Arial Unicode MS"/>
              <a:buChar char="▪"/>
              <a:tabLst>
                <a:tab pos="348615" algn="l"/>
                <a:tab pos="349250" algn="l"/>
              </a:tabLst>
            </a:pPr>
            <a:r>
              <a:rPr sz="2400" spc="-5" dirty="0">
                <a:latin typeface="Arial"/>
                <a:cs typeface="Arial"/>
              </a:rPr>
              <a:t>School Security and</a:t>
            </a:r>
            <a:r>
              <a:rPr sz="2400" spc="-10" dirty="0">
                <a:latin typeface="Arial"/>
                <a:cs typeface="Arial"/>
              </a:rPr>
              <a:t> </a:t>
            </a:r>
            <a:r>
              <a:rPr sz="2400" spc="-5" dirty="0">
                <a:latin typeface="Arial"/>
                <a:cs typeface="Arial"/>
              </a:rPr>
              <a:t>Safety</a:t>
            </a:r>
            <a:endParaRPr sz="2400" dirty="0">
              <a:latin typeface="Arial"/>
              <a:cs typeface="Arial"/>
            </a:endParaRPr>
          </a:p>
        </p:txBody>
      </p:sp>
      <p:pic>
        <p:nvPicPr>
          <p:cNvPr id="6" name="Picture 5">
            <a:extLst>
              <a:ext uri="{FF2B5EF4-FFF2-40B4-BE49-F238E27FC236}">
                <a16:creationId xmlns:a16="http://schemas.microsoft.com/office/drawing/2014/main" id="{6C74B8A1-6567-4DAD-BE11-EC32269FE7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1" y="4248150"/>
            <a:ext cx="2942132" cy="8229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635" rIns="0" bIns="0" rtlCol="0">
            <a:spAutoFit/>
          </a:bodyPr>
          <a:lstStyle/>
          <a:p>
            <a:pPr marL="95885">
              <a:lnSpc>
                <a:spcPct val="100000"/>
              </a:lnSpc>
              <a:spcBef>
                <a:spcPts val="5"/>
              </a:spcBef>
            </a:pPr>
            <a:fld id="{81D60167-4931-47E6-BA6A-407CBD079E47}" type="slidenum">
              <a:rPr spc="-5" dirty="0"/>
              <a:t>4</a:t>
            </a:fld>
            <a:endParaRPr spc="-5" dirty="0"/>
          </a:p>
        </p:txBody>
      </p:sp>
      <p:sp>
        <p:nvSpPr>
          <p:cNvPr id="2" name="object 2"/>
          <p:cNvSpPr txBox="1">
            <a:spLocks noGrp="1"/>
          </p:cNvSpPr>
          <p:nvPr>
            <p:ph type="title"/>
          </p:nvPr>
        </p:nvSpPr>
        <p:spPr>
          <a:xfrm>
            <a:off x="1090113" y="587760"/>
            <a:ext cx="6958965" cy="548640"/>
          </a:xfrm>
          <a:prstGeom prst="rect">
            <a:avLst/>
          </a:prstGeom>
        </p:spPr>
        <p:txBody>
          <a:bodyPr vert="horz" wrap="square" lIns="0" tIns="0" rIns="0" bIns="0" rtlCol="0">
            <a:spAutoFit/>
          </a:bodyPr>
          <a:lstStyle/>
          <a:p>
            <a:pPr marL="12700">
              <a:lnSpc>
                <a:spcPct val="100000"/>
              </a:lnSpc>
            </a:pPr>
            <a:r>
              <a:rPr sz="3600" b="0" spc="-5" dirty="0">
                <a:latin typeface="Arial"/>
                <a:cs typeface="Arial"/>
              </a:rPr>
              <a:t>Rules for these use of these</a:t>
            </a:r>
            <a:r>
              <a:rPr sz="3600" b="0" spc="10" dirty="0">
                <a:latin typeface="Arial"/>
                <a:cs typeface="Arial"/>
              </a:rPr>
              <a:t> </a:t>
            </a:r>
            <a:r>
              <a:rPr sz="3600" b="0" spc="-5" dirty="0">
                <a:latin typeface="Arial"/>
                <a:cs typeface="Arial"/>
              </a:rPr>
              <a:t>funds</a:t>
            </a:r>
            <a:endParaRPr sz="3600">
              <a:latin typeface="Arial"/>
              <a:cs typeface="Arial"/>
            </a:endParaRPr>
          </a:p>
        </p:txBody>
      </p:sp>
      <p:sp>
        <p:nvSpPr>
          <p:cNvPr id="3" name="object 3"/>
          <p:cNvSpPr txBox="1"/>
          <p:nvPr/>
        </p:nvSpPr>
        <p:spPr>
          <a:xfrm>
            <a:off x="575292" y="1424047"/>
            <a:ext cx="5161915" cy="1283970"/>
          </a:xfrm>
          <a:prstGeom prst="rect">
            <a:avLst/>
          </a:prstGeom>
        </p:spPr>
        <p:txBody>
          <a:bodyPr vert="horz" wrap="square" lIns="0" tIns="0" rIns="0" bIns="0" rtlCol="0">
            <a:spAutoFit/>
          </a:bodyPr>
          <a:lstStyle/>
          <a:p>
            <a:pPr marL="348615" indent="-335915">
              <a:lnSpc>
                <a:spcPct val="100000"/>
              </a:lnSpc>
              <a:buSzPct val="50000"/>
              <a:buChar char="●"/>
              <a:tabLst>
                <a:tab pos="347980" algn="l"/>
                <a:tab pos="348615" algn="l"/>
              </a:tabLst>
            </a:pPr>
            <a:r>
              <a:rPr sz="2800" spc="-5" dirty="0">
                <a:latin typeface="Arial"/>
                <a:cs typeface="Arial"/>
              </a:rPr>
              <a:t>You cannot pay</a:t>
            </a:r>
            <a:r>
              <a:rPr sz="2800" spc="-20" dirty="0">
                <a:latin typeface="Arial"/>
                <a:cs typeface="Arial"/>
              </a:rPr>
              <a:t> </a:t>
            </a:r>
            <a:r>
              <a:rPr sz="2800" spc="-5" dirty="0">
                <a:latin typeface="Arial"/>
                <a:cs typeface="Arial"/>
              </a:rPr>
              <a:t>salaries</a:t>
            </a:r>
            <a:endParaRPr sz="2800">
              <a:latin typeface="Arial"/>
              <a:cs typeface="Arial"/>
            </a:endParaRPr>
          </a:p>
          <a:p>
            <a:pPr marL="348615" indent="-335915">
              <a:lnSpc>
                <a:spcPct val="100000"/>
              </a:lnSpc>
              <a:spcBef>
                <a:spcPts val="15"/>
              </a:spcBef>
              <a:buSzPct val="50000"/>
              <a:buChar char="●"/>
              <a:tabLst>
                <a:tab pos="347980" algn="l"/>
                <a:tab pos="348615" algn="l"/>
              </a:tabLst>
            </a:pPr>
            <a:r>
              <a:rPr sz="2800" spc="-5" dirty="0">
                <a:latin typeface="Arial"/>
                <a:cs typeface="Arial"/>
              </a:rPr>
              <a:t>You cannot pay</a:t>
            </a:r>
            <a:r>
              <a:rPr sz="2800" spc="-40" dirty="0">
                <a:latin typeface="Arial"/>
                <a:cs typeface="Arial"/>
              </a:rPr>
              <a:t> </a:t>
            </a:r>
            <a:r>
              <a:rPr sz="2800" spc="-5" dirty="0">
                <a:latin typeface="Arial"/>
                <a:cs typeface="Arial"/>
              </a:rPr>
              <a:t>BOCES</a:t>
            </a:r>
            <a:endParaRPr sz="2800">
              <a:latin typeface="Arial"/>
              <a:cs typeface="Arial"/>
            </a:endParaRPr>
          </a:p>
          <a:p>
            <a:pPr marL="348615" indent="-335915">
              <a:lnSpc>
                <a:spcPct val="100000"/>
              </a:lnSpc>
              <a:spcBef>
                <a:spcPts val="15"/>
              </a:spcBef>
              <a:buSzPct val="50000"/>
              <a:buChar char="●"/>
              <a:tabLst>
                <a:tab pos="347980" algn="l"/>
                <a:tab pos="348615" algn="l"/>
              </a:tabLst>
            </a:pPr>
            <a:r>
              <a:rPr sz="2800" spc="-5" dirty="0">
                <a:latin typeface="Arial"/>
                <a:cs typeface="Arial"/>
              </a:rPr>
              <a:t>You cannot purchase</a:t>
            </a:r>
            <a:r>
              <a:rPr sz="2800" dirty="0">
                <a:latin typeface="Arial"/>
                <a:cs typeface="Arial"/>
              </a:rPr>
              <a:t> </a:t>
            </a:r>
            <a:r>
              <a:rPr sz="2800" spc="-5" dirty="0">
                <a:latin typeface="Arial"/>
                <a:cs typeface="Arial"/>
              </a:rPr>
              <a:t>software</a:t>
            </a:r>
            <a:endParaRPr sz="2800">
              <a:latin typeface="Arial"/>
              <a:cs typeface="Arial"/>
            </a:endParaRPr>
          </a:p>
        </p:txBody>
      </p:sp>
      <p:pic>
        <p:nvPicPr>
          <p:cNvPr id="5" name="Picture 4">
            <a:extLst>
              <a:ext uri="{FF2B5EF4-FFF2-40B4-BE49-F238E27FC236}">
                <a16:creationId xmlns:a16="http://schemas.microsoft.com/office/drawing/2014/main" id="{EBA05480-A20A-4B7D-90FF-A74B1BD0FB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1" y="4248150"/>
            <a:ext cx="2942132" cy="8229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635" rIns="0" bIns="0" rtlCol="0">
            <a:spAutoFit/>
          </a:bodyPr>
          <a:lstStyle/>
          <a:p>
            <a:pPr marL="25400">
              <a:lnSpc>
                <a:spcPct val="100000"/>
              </a:lnSpc>
              <a:spcBef>
                <a:spcPts val="5"/>
              </a:spcBef>
            </a:pPr>
            <a:fld id="{81D60167-4931-47E6-BA6A-407CBD079E47}" type="slidenum">
              <a:rPr spc="-5" dirty="0"/>
              <a:t>5</a:t>
            </a:fld>
            <a:endParaRPr spc="-5" dirty="0"/>
          </a:p>
        </p:txBody>
      </p:sp>
      <p:sp>
        <p:nvSpPr>
          <p:cNvPr id="2" name="object 2"/>
          <p:cNvSpPr txBox="1"/>
          <p:nvPr/>
        </p:nvSpPr>
        <p:spPr>
          <a:xfrm>
            <a:off x="530223" y="276985"/>
            <a:ext cx="8156577" cy="553998"/>
          </a:xfrm>
          <a:prstGeom prst="rect">
            <a:avLst/>
          </a:prstGeom>
        </p:spPr>
        <p:txBody>
          <a:bodyPr vert="horz" wrap="square" lIns="0" tIns="0" rIns="0" bIns="0" rtlCol="0">
            <a:spAutoFit/>
          </a:bodyPr>
          <a:lstStyle/>
          <a:p>
            <a:pPr marL="12700">
              <a:lnSpc>
                <a:spcPct val="100000"/>
              </a:lnSpc>
            </a:pPr>
            <a:r>
              <a:rPr lang="en-US" sz="3600" spc="-5" dirty="0">
                <a:latin typeface="Arial"/>
                <a:cs typeface="Arial"/>
              </a:rPr>
              <a:t>HVS Plan for Smart School Bond Funds</a:t>
            </a:r>
            <a:endParaRPr sz="3600" dirty="0">
              <a:latin typeface="Arial"/>
              <a:cs typeface="Arial"/>
            </a:endParaRPr>
          </a:p>
        </p:txBody>
      </p:sp>
      <p:sp>
        <p:nvSpPr>
          <p:cNvPr id="3" name="object 3"/>
          <p:cNvSpPr txBox="1"/>
          <p:nvPr/>
        </p:nvSpPr>
        <p:spPr>
          <a:xfrm>
            <a:off x="301424" y="830983"/>
            <a:ext cx="8467989" cy="3289170"/>
          </a:xfrm>
          <a:prstGeom prst="rect">
            <a:avLst/>
          </a:prstGeom>
        </p:spPr>
        <p:txBody>
          <a:bodyPr vert="horz" wrap="square" lIns="0" tIns="0" rIns="0" bIns="0" rtlCol="0">
            <a:spAutoFit/>
          </a:bodyPr>
          <a:lstStyle/>
          <a:p>
            <a:pPr marL="603250" marR="5080" indent="-591185">
              <a:lnSpc>
                <a:spcPts val="2850"/>
              </a:lnSpc>
              <a:tabLst>
                <a:tab pos="603250" algn="l"/>
                <a:tab pos="1584325" algn="l"/>
              </a:tabLst>
            </a:pPr>
            <a:r>
              <a:rPr lang="en-US" sz="1200" spc="-5" dirty="0">
                <a:latin typeface="Arial"/>
                <a:cs typeface="Arial"/>
              </a:rPr>
              <a:t>The Henry Viscardi School intends to purchase 40 Lenovo ThinkPad L580s for student use in the classrooms. Our IT staff has completed extensive research into computer models suitable for our students’ unique needs by placing a special emphasis on durability, as many of our students with poor motor skill control place heavier use on equipment than those with typical levels of motor control.</a:t>
            </a:r>
          </a:p>
          <a:p>
            <a:pPr marL="603250" marR="5080" indent="-591185">
              <a:lnSpc>
                <a:spcPts val="2850"/>
              </a:lnSpc>
              <a:tabLst>
                <a:tab pos="603250" algn="l"/>
                <a:tab pos="1584325" algn="l"/>
              </a:tabLst>
            </a:pPr>
            <a:r>
              <a:rPr lang="en-US" sz="1200" dirty="0">
                <a:latin typeface="Arial"/>
                <a:cs typeface="Arial"/>
              </a:rPr>
              <a:t>With the Smart Schools Bond Act funds, we will be able to further advance our efforts in providing quality and cutting-edge technology so that we can continue to deliver a stimulating and comprehensive academic program that enables students to, the best of their ability, be college and career ready. As a result of purchasing these vitally needed laptops, we expect to see an increase in overall student performance, more enriched classroom time, and better preparation for success beyond the classroom.</a:t>
            </a:r>
            <a:endParaRPr sz="1200" dirty="0">
              <a:latin typeface="Arial"/>
              <a:cs typeface="Arial"/>
            </a:endParaRPr>
          </a:p>
        </p:txBody>
      </p:sp>
      <p:pic>
        <p:nvPicPr>
          <p:cNvPr id="5" name="Picture 4">
            <a:extLst>
              <a:ext uri="{FF2B5EF4-FFF2-40B4-BE49-F238E27FC236}">
                <a16:creationId xmlns:a16="http://schemas.microsoft.com/office/drawing/2014/main" id="{9A921486-4625-4C49-BD04-64A0B90DAC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1" y="4248150"/>
            <a:ext cx="2942132" cy="8229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82113" y="4778047"/>
            <a:ext cx="167005" cy="167005"/>
          </a:xfrm>
          <a:prstGeom prst="rect">
            <a:avLst/>
          </a:prstGeom>
        </p:spPr>
        <p:txBody>
          <a:bodyPr vert="horz" wrap="square" lIns="0" tIns="0" rIns="0" bIns="0" rtlCol="0">
            <a:spAutoFit/>
          </a:bodyPr>
          <a:lstStyle/>
          <a:p>
            <a:pPr marL="12700">
              <a:lnSpc>
                <a:spcPct val="100000"/>
              </a:lnSpc>
            </a:pPr>
            <a:r>
              <a:rPr sz="1000" spc="-5" dirty="0">
                <a:solidFill>
                  <a:srgbClr val="585858"/>
                </a:solidFill>
                <a:latin typeface="Arial"/>
                <a:cs typeface="Arial"/>
              </a:rPr>
              <a:t>16</a:t>
            </a:r>
            <a:endParaRPr sz="1000">
              <a:latin typeface="Arial"/>
              <a:cs typeface="Arial"/>
            </a:endParaRPr>
          </a:p>
        </p:txBody>
      </p:sp>
      <p:sp>
        <p:nvSpPr>
          <p:cNvPr id="3" name="object 3"/>
          <p:cNvSpPr txBox="1">
            <a:spLocks noGrp="1"/>
          </p:cNvSpPr>
          <p:nvPr>
            <p:ph type="title"/>
          </p:nvPr>
        </p:nvSpPr>
        <p:spPr>
          <a:xfrm>
            <a:off x="512048" y="167935"/>
            <a:ext cx="5812552" cy="553998"/>
          </a:xfrm>
          <a:prstGeom prst="rect">
            <a:avLst/>
          </a:prstGeom>
        </p:spPr>
        <p:txBody>
          <a:bodyPr vert="horz" wrap="square" lIns="0" tIns="0" rIns="0" bIns="0" rtlCol="0">
            <a:spAutoFit/>
          </a:bodyPr>
          <a:lstStyle/>
          <a:p>
            <a:pPr marL="12700">
              <a:lnSpc>
                <a:spcPct val="100000"/>
              </a:lnSpc>
            </a:pPr>
            <a:r>
              <a:rPr sz="3600" b="0" spc="-5" dirty="0">
                <a:latin typeface="Arial"/>
                <a:cs typeface="Arial"/>
              </a:rPr>
              <a:t>Steps</a:t>
            </a:r>
            <a:r>
              <a:rPr lang="en-US" sz="3600" b="0" spc="-5" dirty="0">
                <a:latin typeface="Arial"/>
                <a:cs typeface="Arial"/>
              </a:rPr>
              <a:t> Involved</a:t>
            </a:r>
            <a:endParaRPr sz="3600" dirty="0">
              <a:latin typeface="Arial"/>
              <a:cs typeface="Arial"/>
            </a:endParaRPr>
          </a:p>
        </p:txBody>
      </p:sp>
      <p:sp>
        <p:nvSpPr>
          <p:cNvPr id="4" name="object 4"/>
          <p:cNvSpPr txBox="1"/>
          <p:nvPr/>
        </p:nvSpPr>
        <p:spPr>
          <a:xfrm>
            <a:off x="308326" y="785670"/>
            <a:ext cx="8369300" cy="3302892"/>
          </a:xfrm>
          <a:prstGeom prst="rect">
            <a:avLst/>
          </a:prstGeom>
        </p:spPr>
        <p:txBody>
          <a:bodyPr vert="horz" wrap="square" lIns="0" tIns="0" rIns="0" bIns="0" rtlCol="0">
            <a:spAutoFit/>
          </a:bodyPr>
          <a:lstStyle/>
          <a:p>
            <a:pPr marL="603250" marR="645795" indent="-590550">
              <a:lnSpc>
                <a:spcPts val="2850"/>
              </a:lnSpc>
              <a:buAutoNum type="arabicPeriod"/>
              <a:tabLst>
                <a:tab pos="603250" algn="l"/>
                <a:tab pos="603885" algn="l"/>
              </a:tabLst>
            </a:pPr>
            <a:r>
              <a:rPr lang="en-US" sz="2000" spc="-5" dirty="0">
                <a:latin typeface="Arial"/>
                <a:cs typeface="Arial"/>
              </a:rPr>
              <a:t>HVS Board of Trustees </a:t>
            </a:r>
            <a:r>
              <a:rPr sz="2000" spc="-5" dirty="0">
                <a:latin typeface="Arial"/>
                <a:cs typeface="Arial"/>
              </a:rPr>
              <a:t>approves </a:t>
            </a:r>
            <a:r>
              <a:rPr lang="en-US" sz="2000" spc="-5" dirty="0">
                <a:latin typeface="Arial"/>
                <a:cs typeface="Arial"/>
              </a:rPr>
              <a:t>the</a:t>
            </a:r>
            <a:r>
              <a:rPr sz="2000" spc="-5" dirty="0">
                <a:latin typeface="Arial"/>
                <a:cs typeface="Arial"/>
              </a:rPr>
              <a:t> plan.</a:t>
            </a:r>
            <a:r>
              <a:rPr lang="en-US" sz="2000" spc="-5" dirty="0">
                <a:latin typeface="Arial"/>
                <a:cs typeface="Arial"/>
              </a:rPr>
              <a:t> (Approved at February 5, 2019 meeting.)</a:t>
            </a:r>
            <a:endParaRPr sz="2000" dirty="0">
              <a:latin typeface="Arial"/>
              <a:cs typeface="Arial"/>
            </a:endParaRPr>
          </a:p>
          <a:p>
            <a:pPr marL="603250" marR="207010" indent="-590550">
              <a:lnSpc>
                <a:spcPts val="2850"/>
              </a:lnSpc>
              <a:buAutoNum type="arabicPeriod"/>
              <a:tabLst>
                <a:tab pos="603250" algn="l"/>
                <a:tab pos="603885" algn="l"/>
                <a:tab pos="1584325" algn="l"/>
              </a:tabLst>
            </a:pPr>
            <a:r>
              <a:rPr sz="2000" spc="-5" dirty="0">
                <a:latin typeface="Arial"/>
                <a:cs typeface="Arial"/>
              </a:rPr>
              <a:t>Smart</a:t>
            </a:r>
            <a:r>
              <a:rPr lang="en-US" sz="2000" spc="-5" dirty="0">
                <a:latin typeface="Arial"/>
                <a:cs typeface="Arial"/>
              </a:rPr>
              <a:t> </a:t>
            </a:r>
            <a:r>
              <a:rPr sz="2000" spc="-5" dirty="0">
                <a:latin typeface="Arial"/>
                <a:cs typeface="Arial"/>
              </a:rPr>
              <a:t>Bond Investment Plan is published on</a:t>
            </a:r>
            <a:r>
              <a:rPr sz="2000" spc="60" dirty="0">
                <a:latin typeface="Arial"/>
                <a:cs typeface="Arial"/>
              </a:rPr>
              <a:t> </a:t>
            </a:r>
            <a:r>
              <a:rPr sz="2000" spc="-5" dirty="0">
                <a:latin typeface="Arial"/>
                <a:cs typeface="Arial"/>
              </a:rPr>
              <a:t>the</a:t>
            </a:r>
            <a:r>
              <a:rPr sz="2000" spc="5" dirty="0">
                <a:latin typeface="Arial"/>
                <a:cs typeface="Arial"/>
              </a:rPr>
              <a:t> </a:t>
            </a:r>
            <a:r>
              <a:rPr lang="en-US" sz="2000" spc="-5" dirty="0">
                <a:latin typeface="Arial"/>
                <a:cs typeface="Arial"/>
              </a:rPr>
              <a:t>HVS </a:t>
            </a:r>
            <a:r>
              <a:rPr sz="2000" spc="-5" dirty="0">
                <a:latin typeface="Arial"/>
                <a:cs typeface="Arial"/>
              </a:rPr>
              <a:t>website with an email address for public comments for </a:t>
            </a:r>
            <a:r>
              <a:rPr lang="en-US" sz="2000" spc="-5" dirty="0">
                <a:latin typeface="Arial"/>
                <a:cs typeface="Arial"/>
              </a:rPr>
              <a:t>14</a:t>
            </a:r>
            <a:r>
              <a:rPr sz="2000" spc="-25" dirty="0">
                <a:latin typeface="Arial"/>
                <a:cs typeface="Arial"/>
              </a:rPr>
              <a:t> </a:t>
            </a:r>
            <a:r>
              <a:rPr sz="2000" spc="-5" dirty="0">
                <a:latin typeface="Arial"/>
                <a:cs typeface="Arial"/>
              </a:rPr>
              <a:t>days.</a:t>
            </a:r>
            <a:endParaRPr sz="2000" dirty="0">
              <a:latin typeface="Arial"/>
              <a:cs typeface="Arial"/>
            </a:endParaRPr>
          </a:p>
          <a:p>
            <a:pPr marL="603250" marR="5080" indent="-590550">
              <a:lnSpc>
                <a:spcPts val="2850"/>
              </a:lnSpc>
              <a:buAutoNum type="arabicPeriod"/>
              <a:tabLst>
                <a:tab pos="603250" algn="l"/>
                <a:tab pos="603885" algn="l"/>
              </a:tabLst>
            </a:pPr>
            <a:r>
              <a:rPr sz="2000" spc="-5" dirty="0">
                <a:latin typeface="Arial"/>
                <a:cs typeface="Arial"/>
              </a:rPr>
              <a:t>After </a:t>
            </a:r>
            <a:r>
              <a:rPr lang="en-US" sz="2000" spc="-5" dirty="0">
                <a:latin typeface="Arial"/>
                <a:cs typeface="Arial"/>
              </a:rPr>
              <a:t>14</a:t>
            </a:r>
            <a:r>
              <a:rPr sz="2000" spc="-5" dirty="0">
                <a:latin typeface="Arial"/>
                <a:cs typeface="Arial"/>
              </a:rPr>
              <a:t> days the Smart Bond Investment Plan comments  are reviewed in a public hearing </a:t>
            </a:r>
            <a:r>
              <a:rPr lang="en-US" sz="2000" spc="-5" dirty="0">
                <a:latin typeface="Arial"/>
                <a:cs typeface="Arial"/>
              </a:rPr>
              <a:t>by the HVS Board of Trustees at the June 20, 2019 meeting</a:t>
            </a:r>
            <a:r>
              <a:rPr sz="2000" spc="-5" dirty="0">
                <a:latin typeface="Arial"/>
                <a:cs typeface="Arial"/>
              </a:rPr>
              <a:t>.</a:t>
            </a:r>
            <a:endParaRPr sz="2000" dirty="0">
              <a:latin typeface="Arial"/>
              <a:cs typeface="Arial"/>
            </a:endParaRPr>
          </a:p>
          <a:p>
            <a:pPr marL="603250" marR="900430" indent="-590550">
              <a:lnSpc>
                <a:spcPts val="2850"/>
              </a:lnSpc>
              <a:buAutoNum type="arabicPeriod"/>
              <a:tabLst>
                <a:tab pos="603250" algn="l"/>
                <a:tab pos="603885" algn="l"/>
              </a:tabLst>
            </a:pPr>
            <a:r>
              <a:rPr lang="en-US" sz="2000" spc="-5" dirty="0">
                <a:latin typeface="Arial"/>
                <a:cs typeface="Arial"/>
              </a:rPr>
              <a:t>F</a:t>
            </a:r>
            <a:r>
              <a:rPr sz="2000" spc="-5" dirty="0">
                <a:latin typeface="Arial"/>
                <a:cs typeface="Arial"/>
              </a:rPr>
              <a:t>inal plan </a:t>
            </a:r>
            <a:r>
              <a:rPr lang="en-US" sz="2000" spc="-5" dirty="0">
                <a:latin typeface="Arial"/>
                <a:cs typeface="Arial"/>
              </a:rPr>
              <a:t>is submitted </a:t>
            </a:r>
            <a:r>
              <a:rPr sz="2000" spc="-5" dirty="0">
                <a:latin typeface="Arial"/>
                <a:cs typeface="Arial"/>
              </a:rPr>
              <a:t>to</a:t>
            </a:r>
            <a:r>
              <a:rPr sz="2000" spc="-30" dirty="0">
                <a:latin typeface="Arial"/>
                <a:cs typeface="Arial"/>
              </a:rPr>
              <a:t> </a:t>
            </a:r>
            <a:r>
              <a:rPr sz="2000" spc="-5" dirty="0">
                <a:latin typeface="Arial"/>
                <a:cs typeface="Arial"/>
              </a:rPr>
              <a:t>NY</a:t>
            </a:r>
            <a:r>
              <a:rPr lang="en-US" sz="2000" spc="-5" dirty="0">
                <a:latin typeface="Arial"/>
                <a:cs typeface="Arial"/>
              </a:rPr>
              <a:t> State Ed Dept</a:t>
            </a:r>
            <a:r>
              <a:rPr sz="2000" spc="-5" dirty="0">
                <a:latin typeface="Arial"/>
                <a:cs typeface="Arial"/>
              </a:rPr>
              <a:t>.</a:t>
            </a:r>
            <a:endParaRPr sz="2000" dirty="0">
              <a:latin typeface="Arial"/>
              <a:cs typeface="Arial"/>
            </a:endParaRPr>
          </a:p>
          <a:p>
            <a:pPr marL="603250" indent="-590550">
              <a:lnSpc>
                <a:spcPts val="2760"/>
              </a:lnSpc>
              <a:buAutoNum type="arabicPeriod"/>
              <a:tabLst>
                <a:tab pos="603250" algn="l"/>
                <a:tab pos="603885" algn="l"/>
              </a:tabLst>
            </a:pPr>
            <a:r>
              <a:rPr sz="2000" spc="-5" dirty="0">
                <a:latin typeface="Arial"/>
                <a:cs typeface="Arial"/>
              </a:rPr>
              <a:t>Final NYSED review</a:t>
            </a:r>
            <a:r>
              <a:rPr lang="en-US" sz="2000" spc="-5" dirty="0">
                <a:latin typeface="Arial"/>
                <a:cs typeface="Arial"/>
              </a:rPr>
              <a:t> -</a:t>
            </a:r>
            <a:r>
              <a:rPr sz="2000" spc="-5" dirty="0">
                <a:latin typeface="Arial"/>
                <a:cs typeface="Arial"/>
              </a:rPr>
              <a:t> minimum </a:t>
            </a:r>
            <a:r>
              <a:rPr lang="en-US" sz="2000" spc="-5" dirty="0">
                <a:latin typeface="Arial"/>
                <a:cs typeface="Arial"/>
              </a:rPr>
              <a:t>12</a:t>
            </a:r>
            <a:r>
              <a:rPr sz="2000" spc="50" dirty="0">
                <a:latin typeface="Arial"/>
                <a:cs typeface="Arial"/>
              </a:rPr>
              <a:t> </a:t>
            </a:r>
            <a:r>
              <a:rPr sz="2000" spc="-5" dirty="0">
                <a:latin typeface="Arial"/>
                <a:cs typeface="Arial"/>
              </a:rPr>
              <a:t>months.</a:t>
            </a:r>
            <a:endParaRPr sz="2000" dirty="0">
              <a:latin typeface="Arial"/>
              <a:cs typeface="Arial"/>
            </a:endParaRPr>
          </a:p>
        </p:txBody>
      </p:sp>
      <p:pic>
        <p:nvPicPr>
          <p:cNvPr id="5" name="Picture 4">
            <a:extLst>
              <a:ext uri="{FF2B5EF4-FFF2-40B4-BE49-F238E27FC236}">
                <a16:creationId xmlns:a16="http://schemas.microsoft.com/office/drawing/2014/main" id="{65EEB1B9-E578-4E7D-9E02-74544EF46E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1" y="4248150"/>
            <a:ext cx="2942132" cy="8229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TotalTime>
  <Words>197</Words>
  <Application>Microsoft Office PowerPoint</Application>
  <PresentationFormat>On-screen Show (16:9)</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 Unicode MS</vt:lpstr>
      <vt:lpstr>Arial</vt:lpstr>
      <vt:lpstr>Calibri</vt:lpstr>
      <vt:lpstr>Times New Roman</vt:lpstr>
      <vt:lpstr>Office Theme</vt:lpstr>
      <vt:lpstr>Henry Viscardi School Smart Schools Initiative</vt:lpstr>
      <vt:lpstr>Smart Bond Initiative</vt:lpstr>
      <vt:lpstr>Rules for these use of these funds</vt:lpstr>
      <vt:lpstr>Rules for these use of these funds</vt:lpstr>
      <vt:lpstr>PowerPoint Presentation</vt:lpstr>
      <vt:lpstr>Steps Involved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Warsaw  Central School District  Smart Schools Initiative</dc:title>
  <cp:lastModifiedBy>Marzo, Lauren</cp:lastModifiedBy>
  <cp:revision>7</cp:revision>
  <dcterms:created xsi:type="dcterms:W3CDTF">2019-05-23T11:41:55Z</dcterms:created>
  <dcterms:modified xsi:type="dcterms:W3CDTF">2019-05-23T16:02:35Z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2018-01-25T00:00:00Z</vt:filetime>
  </property>
  <property fmtid="{D5CDD505-2E9C-101B-9397-08002B2CF9AE}" pid="3" name="Creator">
    <vt:lpwstr>Google</vt:lpwstr>
  </property>
  <property fmtid="{D5CDD505-2E9C-101B-9397-08002B2CF9AE}" pid="4" name="LastSaved">
    <vt:filetime>2019-05-23T00:00:00Z</vt:filetime>
  </property>
</Properties>
</file>